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9"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086E4"/>
    <a:srgbClr val="C00000"/>
    <a:srgbClr val="7C7E80"/>
    <a:srgbClr val="CF9D9E"/>
    <a:srgbClr val="BA766C"/>
    <a:srgbClr val="BBBEBE"/>
    <a:srgbClr val="A5A5A5"/>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27"/>
  </p:normalViewPr>
  <p:slideViewPr>
    <p:cSldViewPr snapToGrid="0" snapToObjects="1" showGuides="1">
      <p:cViewPr varScale="1">
        <p:scale>
          <a:sx n="107" d="100"/>
          <a:sy n="107" d="100"/>
        </p:scale>
        <p:origin x="512" y="-19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24D88-B568-F644-AD3F-ECE75ECA26A9}" type="datetimeFigureOut">
              <a:rPr lang="en-US" smtClean="0"/>
              <a:t>3/24/24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8B710-EA22-EF49-B4E6-D2BA5F58DF02}" type="slidenum">
              <a:rPr lang="en-US" smtClean="0"/>
              <a:t>‹#›</a:t>
            </a:fld>
            <a:endParaRPr lang="en-US"/>
          </a:p>
        </p:txBody>
      </p:sp>
    </p:spTree>
    <p:extLst>
      <p:ext uri="{BB962C8B-B14F-4D97-AF65-F5344CB8AC3E}">
        <p14:creationId xmlns:p14="http://schemas.microsoft.com/office/powerpoint/2010/main" val="413309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8B710-EA22-EF49-B4E6-D2BA5F58DF02}" type="slidenum">
              <a:rPr lang="en-US" smtClean="0"/>
              <a:t>6</a:t>
            </a:fld>
            <a:endParaRPr lang="en-US"/>
          </a:p>
        </p:txBody>
      </p:sp>
    </p:spTree>
    <p:extLst>
      <p:ext uri="{BB962C8B-B14F-4D97-AF65-F5344CB8AC3E}">
        <p14:creationId xmlns:p14="http://schemas.microsoft.com/office/powerpoint/2010/main" val="252116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CEB-4393-424A-BAA7-EA5C0AAF7D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D0F06-0FDB-5649-976A-B9359B9C0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61D9A3-E1D4-8F40-B2DE-CF6F2DDD4F7D}"/>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1324DCAC-B1C4-D04B-8B05-2BB99E0C4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B84F1-1B48-D64A-8CBC-BFBB48BE5241}"/>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335246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E707-9691-7F41-A2A2-7D9A4ED2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4FA6EE-7EF3-444E-BA5D-6FD5C91CB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218AA-0B6E-F04F-9FDC-094FF9AB54F3}"/>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D22AC151-FC36-A243-9924-F7A46FB9E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56FF-ED57-DE4B-BE8A-ABBE189E8C17}"/>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3235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39C5F-0779-CD4A-A0CB-68058D50C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D0AA8-4BE2-2844-9C33-FF6BFEB7C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79255-0638-9347-9F43-B1D6C566D2C8}"/>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3F9D8D2D-847A-274C-9391-D4825C4E5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9FCCA-2063-3440-94C6-2B6DA3E170B5}"/>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105209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D44D-05C8-514A-945F-17F2530BA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FEF86-5BA3-DA48-AF8E-DD02D84BBA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40C7F-9D59-4849-8842-7B49D355AD2F}"/>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4FA3A595-4951-7C40-9A6D-56904B61C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8DA08-FDAD-E441-AB77-11C83C8CC7F8}"/>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224468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3DDF-2FEC-ED4C-9856-2B0701845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EE770-E5A8-C04F-B72B-E0772240B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5B0AAE-9B3A-B94A-8081-5F82AD0C0880}"/>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D5104F51-09D6-5641-8ED5-9177B4860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FD7FA-1997-3F44-83BF-C37C34367BB1}"/>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71763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9976-1C2A-8440-A026-E8C648CD7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8D49-279F-F24D-B997-4CE01F779F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7DBE7-8E13-F143-BB74-861D462D15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6121F-CC2C-6745-88D4-0F14471937AE}"/>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6" name="Footer Placeholder 5">
            <a:extLst>
              <a:ext uri="{FF2B5EF4-FFF2-40B4-BE49-F238E27FC236}">
                <a16:creationId xmlns:a16="http://schemas.microsoft.com/office/drawing/2014/main" id="{A22E909D-38A1-F945-9C16-BEB2C22C4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83708-2752-8A4D-B173-0EE44D40BC6B}"/>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259964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9B4C-6D6A-C345-9E4C-E4C3690BB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A83EC-A0E1-4641-8E9E-9BF91EA7ED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B6E28-59C7-814E-842D-F73DC9C16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5D48-49EB-3A44-8086-7940B7742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118AB4-3F5D-BD43-9828-45EA9FEB44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E8CF3-8378-C646-916F-2F60E080E13E}"/>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8" name="Footer Placeholder 7">
            <a:extLst>
              <a:ext uri="{FF2B5EF4-FFF2-40B4-BE49-F238E27FC236}">
                <a16:creationId xmlns:a16="http://schemas.microsoft.com/office/drawing/2014/main" id="{11625122-D44A-964F-A4DE-8A3096FF3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07FF16-56F0-A948-A369-EBAECF7DAC81}"/>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251133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3CEF-1D23-F647-B71C-61B6A7304A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9D765-D1BA-F84D-A33A-DD5B1325D48B}"/>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4" name="Footer Placeholder 3">
            <a:extLst>
              <a:ext uri="{FF2B5EF4-FFF2-40B4-BE49-F238E27FC236}">
                <a16:creationId xmlns:a16="http://schemas.microsoft.com/office/drawing/2014/main" id="{9755130A-2743-8E4C-B0C9-29BE5EAFC6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59D00A-BC72-444B-A17D-810D90B96140}"/>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73013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7C520-59AC-4941-A8AB-76B6A2CE77F0}"/>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3" name="Footer Placeholder 2">
            <a:extLst>
              <a:ext uri="{FF2B5EF4-FFF2-40B4-BE49-F238E27FC236}">
                <a16:creationId xmlns:a16="http://schemas.microsoft.com/office/drawing/2014/main" id="{05E1A49B-8D49-9842-959C-9AD350BA9D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1F1C37-0308-594E-A34E-EEBA43CCAD9D}"/>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22764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D31F-4954-554B-88C0-F012D09CE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D6B05-4F82-334C-B552-B406E44C8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3715F3-15CA-B24A-832E-BEB0C4791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A4B4F-E45B-914F-B7E1-9881995EE63F}"/>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6" name="Footer Placeholder 5">
            <a:extLst>
              <a:ext uri="{FF2B5EF4-FFF2-40B4-BE49-F238E27FC236}">
                <a16:creationId xmlns:a16="http://schemas.microsoft.com/office/drawing/2014/main" id="{03C17ACA-2D95-2142-B294-07FD4CDA0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10FDB-4963-E041-8101-68ACAAB36FB4}"/>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8924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71FC-F30D-3044-A70C-5AFA09571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A31E5-0D39-8948-A627-74DB9AF6E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55B467-0ACF-9D40-8BDC-C4C2EFFAD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2D5BA-1F6A-6340-9FD5-ADA8EE224356}"/>
              </a:ext>
            </a:extLst>
          </p:cNvPr>
          <p:cNvSpPr>
            <a:spLocks noGrp="1"/>
          </p:cNvSpPr>
          <p:nvPr>
            <p:ph type="dt" sz="half" idx="10"/>
          </p:nvPr>
        </p:nvSpPr>
        <p:spPr/>
        <p:txBody>
          <a:bodyPr/>
          <a:lstStyle/>
          <a:p>
            <a:fld id="{F71A8C3F-FDD1-574F-A7DB-449E5C043BE5}" type="datetimeFigureOut">
              <a:rPr lang="en-US" smtClean="0"/>
              <a:t>3/24/24</a:t>
            </a:fld>
            <a:endParaRPr lang="en-US"/>
          </a:p>
        </p:txBody>
      </p:sp>
      <p:sp>
        <p:nvSpPr>
          <p:cNvPr id="6" name="Footer Placeholder 5">
            <a:extLst>
              <a:ext uri="{FF2B5EF4-FFF2-40B4-BE49-F238E27FC236}">
                <a16:creationId xmlns:a16="http://schemas.microsoft.com/office/drawing/2014/main" id="{DD695AC6-80DD-9940-AB89-0668B36E0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A7E67-A063-804E-9F67-840BE979306F}"/>
              </a:ext>
            </a:extLst>
          </p:cNvPr>
          <p:cNvSpPr>
            <a:spLocks noGrp="1"/>
          </p:cNvSpPr>
          <p:nvPr>
            <p:ph type="sldNum" sz="quarter" idx="12"/>
          </p:nvPr>
        </p:nvSpPr>
        <p:spPr/>
        <p:txBody>
          <a:bodyPr/>
          <a:lstStyle/>
          <a:p>
            <a:fld id="{A97EAADD-1F67-6B4D-BD6E-19EA3116863E}" type="slidenum">
              <a:rPr lang="en-US" smtClean="0"/>
              <a:t>‹#›</a:t>
            </a:fld>
            <a:endParaRPr lang="en-US"/>
          </a:p>
        </p:txBody>
      </p:sp>
    </p:spTree>
    <p:extLst>
      <p:ext uri="{BB962C8B-B14F-4D97-AF65-F5344CB8AC3E}">
        <p14:creationId xmlns:p14="http://schemas.microsoft.com/office/powerpoint/2010/main" val="45640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95FB6-84C0-5F46-8770-DDBA22D88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010479-D2CD-FE47-94B4-40DC6574B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5AFC3-833D-CD41-8E8D-CBCF40D82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A8C3F-FDD1-574F-A7DB-449E5C043BE5}" type="datetimeFigureOut">
              <a:rPr lang="en-US" smtClean="0"/>
              <a:t>3/24/24</a:t>
            </a:fld>
            <a:endParaRPr lang="en-US"/>
          </a:p>
        </p:txBody>
      </p:sp>
      <p:sp>
        <p:nvSpPr>
          <p:cNvPr id="5" name="Footer Placeholder 4">
            <a:extLst>
              <a:ext uri="{FF2B5EF4-FFF2-40B4-BE49-F238E27FC236}">
                <a16:creationId xmlns:a16="http://schemas.microsoft.com/office/drawing/2014/main" id="{28A30374-41BB-B148-AA53-46CAFFD2E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C9F75-67E2-8C43-B09D-9527D2741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AADD-1F67-6B4D-BD6E-19EA3116863E}" type="slidenum">
              <a:rPr lang="en-US" smtClean="0"/>
              <a:t>‹#›</a:t>
            </a:fld>
            <a:endParaRPr lang="en-US"/>
          </a:p>
        </p:txBody>
      </p:sp>
    </p:spTree>
    <p:extLst>
      <p:ext uri="{BB962C8B-B14F-4D97-AF65-F5344CB8AC3E}">
        <p14:creationId xmlns:p14="http://schemas.microsoft.com/office/powerpoint/2010/main" val="366526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hyperlink" Target="https://www.medicaldesignbriefs.com/component/content/article/40544-establishing-proper-validation-of-extruded-silicone-tubing" TargetMode="External"/><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www.medicaldesignbrief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98BA5C-594E-3744-BCE8-B50FC96DB816}"/>
              </a:ext>
            </a:extLst>
          </p:cNvPr>
          <p:cNvSpPr/>
          <p:nvPr/>
        </p:nvSpPr>
        <p:spPr>
          <a:xfrm>
            <a:off x="593766" y="1160615"/>
            <a:ext cx="3531271" cy="57001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72C4"/>
              </a:solidFill>
            </a:endParaRPr>
          </a:p>
        </p:txBody>
      </p:sp>
      <p:pic>
        <p:nvPicPr>
          <p:cNvPr id="8" name="Picture 7" descr="A picture containing text, clock&#10;&#10;Description automatically generated">
            <a:extLst>
              <a:ext uri="{FF2B5EF4-FFF2-40B4-BE49-F238E27FC236}">
                <a16:creationId xmlns:a16="http://schemas.microsoft.com/office/drawing/2014/main" id="{FFE73810-6BAB-0340-98B9-D8AE849A3374}"/>
              </a:ext>
            </a:extLst>
          </p:cNvPr>
          <p:cNvPicPr>
            <a:picLocks noChangeAspect="1"/>
          </p:cNvPicPr>
          <p:nvPr/>
        </p:nvPicPr>
        <p:blipFill>
          <a:blip r:embed="rId2"/>
          <a:stretch>
            <a:fillRect/>
          </a:stretch>
        </p:blipFill>
        <p:spPr>
          <a:xfrm>
            <a:off x="1214783" y="263487"/>
            <a:ext cx="2276102" cy="791977"/>
          </a:xfrm>
          <a:prstGeom prst="rect">
            <a:avLst/>
          </a:prstGeom>
        </p:spPr>
      </p:pic>
      <p:sp>
        <p:nvSpPr>
          <p:cNvPr id="11" name="TextBox 10">
            <a:extLst>
              <a:ext uri="{FF2B5EF4-FFF2-40B4-BE49-F238E27FC236}">
                <a16:creationId xmlns:a16="http://schemas.microsoft.com/office/drawing/2014/main" id="{AB1D5823-1872-0645-A385-1320DE52015A}"/>
              </a:ext>
            </a:extLst>
          </p:cNvPr>
          <p:cNvSpPr txBox="1"/>
          <p:nvPr/>
        </p:nvSpPr>
        <p:spPr>
          <a:xfrm>
            <a:off x="891432" y="4505557"/>
            <a:ext cx="3041555" cy="1526444"/>
          </a:xfrm>
          <a:prstGeom prst="rect">
            <a:avLst/>
          </a:prstGeom>
          <a:noFill/>
        </p:spPr>
        <p:txBody>
          <a:bodyPr wrap="square" rtlCol="0">
            <a:spAutoFit/>
          </a:bodyPr>
          <a:lstStyle/>
          <a:p>
            <a:pPr algn="ctr">
              <a:lnSpc>
                <a:spcPct val="150000"/>
              </a:lnSpc>
            </a:pPr>
            <a:r>
              <a:rPr lang="en-US" sz="1600" dirty="0">
                <a:solidFill>
                  <a:schemeClr val="bg1"/>
                </a:solidFill>
                <a:latin typeface="Helvetica" pitchFamily="2" charset="0"/>
              </a:rPr>
              <a:t>Bring your project from the process development phase of manufacturing to a fully validated one.</a:t>
            </a:r>
          </a:p>
        </p:txBody>
      </p:sp>
      <p:pic>
        <p:nvPicPr>
          <p:cNvPr id="5" name="Picture 4" descr="A picture containing different, several, variety&#10;&#10;Description automatically generated">
            <a:extLst>
              <a:ext uri="{FF2B5EF4-FFF2-40B4-BE49-F238E27FC236}">
                <a16:creationId xmlns:a16="http://schemas.microsoft.com/office/drawing/2014/main" id="{CFFA197D-66E7-3F72-24B8-59CD657A6C92}"/>
              </a:ext>
            </a:extLst>
          </p:cNvPr>
          <p:cNvPicPr>
            <a:picLocks noChangeAspect="1"/>
          </p:cNvPicPr>
          <p:nvPr/>
        </p:nvPicPr>
        <p:blipFill rotWithShape="1">
          <a:blip r:embed="rId3"/>
          <a:srcRect t="9916"/>
          <a:stretch/>
        </p:blipFill>
        <p:spPr>
          <a:xfrm>
            <a:off x="4109497" y="1160615"/>
            <a:ext cx="8170910" cy="5688812"/>
          </a:xfrm>
          <a:prstGeom prst="rect">
            <a:avLst/>
          </a:prstGeom>
        </p:spPr>
      </p:pic>
      <p:sp>
        <p:nvSpPr>
          <p:cNvPr id="15" name="TextBox 14">
            <a:extLst>
              <a:ext uri="{FF2B5EF4-FFF2-40B4-BE49-F238E27FC236}">
                <a16:creationId xmlns:a16="http://schemas.microsoft.com/office/drawing/2014/main" id="{54BD099A-9F3A-91CF-4269-2C7E55390AE7}"/>
              </a:ext>
            </a:extLst>
          </p:cNvPr>
          <p:cNvSpPr txBox="1"/>
          <p:nvPr/>
        </p:nvSpPr>
        <p:spPr>
          <a:xfrm>
            <a:off x="4275116" y="475961"/>
            <a:ext cx="7916884" cy="707886"/>
          </a:xfrm>
          <a:prstGeom prst="rect">
            <a:avLst/>
          </a:prstGeom>
          <a:noFill/>
        </p:spPr>
        <p:txBody>
          <a:bodyPr wrap="square" rtlCol="0">
            <a:spAutoFit/>
          </a:bodyPr>
          <a:lstStyle/>
          <a:p>
            <a:pPr algn="ctr"/>
            <a:r>
              <a:rPr lang="en-US" sz="4000" spc="1000" dirty="0">
                <a:solidFill>
                  <a:srgbClr val="C00000"/>
                </a:solidFill>
                <a:latin typeface="DIN Condensed" pitchFamily="2" charset="0"/>
              </a:rPr>
              <a:t>OUR NAME IS WHAT WE DO</a:t>
            </a:r>
          </a:p>
        </p:txBody>
      </p:sp>
      <p:sp>
        <p:nvSpPr>
          <p:cNvPr id="9" name="TextBox 8">
            <a:extLst>
              <a:ext uri="{FF2B5EF4-FFF2-40B4-BE49-F238E27FC236}">
                <a16:creationId xmlns:a16="http://schemas.microsoft.com/office/drawing/2014/main" id="{2EA6B854-92EA-234F-8722-5824D4D4A491}"/>
              </a:ext>
            </a:extLst>
          </p:cNvPr>
          <p:cNvSpPr txBox="1"/>
          <p:nvPr/>
        </p:nvSpPr>
        <p:spPr>
          <a:xfrm>
            <a:off x="779572" y="1487035"/>
            <a:ext cx="3095980" cy="1895775"/>
          </a:xfrm>
          <a:prstGeom prst="rect">
            <a:avLst/>
          </a:prstGeom>
          <a:noFill/>
        </p:spPr>
        <p:txBody>
          <a:bodyPr wrap="square" rtlCol="0">
            <a:spAutoFit/>
          </a:bodyPr>
          <a:lstStyle/>
          <a:p>
            <a:pPr algn="ctr">
              <a:lnSpc>
                <a:spcPct val="150000"/>
              </a:lnSpc>
            </a:pPr>
            <a:r>
              <a:rPr lang="en-US" sz="1600" b="1" spc="300" dirty="0">
                <a:solidFill>
                  <a:schemeClr val="bg1"/>
                </a:solidFill>
                <a:latin typeface="Helvetica" pitchFamily="2" charset="0"/>
              </a:rPr>
              <a:t>We Focus Exclusively </a:t>
            </a:r>
            <a:br>
              <a:rPr lang="en-US" sz="1600" b="1" spc="300" dirty="0">
                <a:solidFill>
                  <a:schemeClr val="bg1"/>
                </a:solidFill>
                <a:latin typeface="Helvetica" pitchFamily="2" charset="0"/>
              </a:rPr>
            </a:br>
            <a:r>
              <a:rPr lang="en-US" sz="1600" b="1" spc="300" dirty="0">
                <a:solidFill>
                  <a:schemeClr val="bg1"/>
                </a:solidFill>
                <a:latin typeface="Helvetica" pitchFamily="2" charset="0"/>
              </a:rPr>
              <a:t>on Providing the Highest Quality Medical Grade Silicone Extrusion</a:t>
            </a:r>
          </a:p>
        </p:txBody>
      </p:sp>
      <p:sp>
        <p:nvSpPr>
          <p:cNvPr id="19" name="TextBox 18">
            <a:extLst>
              <a:ext uri="{FF2B5EF4-FFF2-40B4-BE49-F238E27FC236}">
                <a16:creationId xmlns:a16="http://schemas.microsoft.com/office/drawing/2014/main" id="{31E98B0A-2F8D-6CA3-14E8-FBE415EE86B3}"/>
              </a:ext>
            </a:extLst>
          </p:cNvPr>
          <p:cNvSpPr txBox="1"/>
          <p:nvPr/>
        </p:nvSpPr>
        <p:spPr>
          <a:xfrm>
            <a:off x="8272130" y="-2913321"/>
            <a:ext cx="184731" cy="369332"/>
          </a:xfrm>
          <a:prstGeom prst="rect">
            <a:avLst/>
          </a:prstGeom>
          <a:noFill/>
        </p:spPr>
        <p:txBody>
          <a:bodyPr wrap="none" rtlCol="0">
            <a:spAutoFit/>
          </a:bodyPr>
          <a:lstStyle/>
          <a:p>
            <a:endParaRPr lang="en-US"/>
          </a:p>
        </p:txBody>
      </p:sp>
      <p:sp>
        <p:nvSpPr>
          <p:cNvPr id="2" name="Rectangle 1">
            <a:extLst>
              <a:ext uri="{FF2B5EF4-FFF2-40B4-BE49-F238E27FC236}">
                <a16:creationId xmlns:a16="http://schemas.microsoft.com/office/drawing/2014/main" id="{4341D996-9789-A248-B3D5-91A5DD69587D}"/>
              </a:ext>
            </a:extLst>
          </p:cNvPr>
          <p:cNvSpPr/>
          <p:nvPr/>
        </p:nvSpPr>
        <p:spPr>
          <a:xfrm>
            <a:off x="380010" y="3465226"/>
            <a:ext cx="3895107" cy="971762"/>
          </a:xfrm>
          <a:prstGeom prst="rect">
            <a:avLst/>
          </a:prstGeom>
          <a:solidFill>
            <a:srgbClr val="C00000"/>
          </a:solidFill>
          <a:ln>
            <a:solidFill>
              <a:srgbClr val="2086E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43CC23-8A1B-C6ED-4D47-D53AAE71EED3}"/>
              </a:ext>
            </a:extLst>
          </p:cNvPr>
          <p:cNvSpPr txBox="1"/>
          <p:nvPr/>
        </p:nvSpPr>
        <p:spPr>
          <a:xfrm>
            <a:off x="380009" y="3630057"/>
            <a:ext cx="3895107" cy="646331"/>
          </a:xfrm>
          <a:prstGeom prst="rect">
            <a:avLst/>
          </a:prstGeom>
          <a:noFill/>
        </p:spPr>
        <p:txBody>
          <a:bodyPr wrap="square" rtlCol="0">
            <a:spAutoFit/>
          </a:bodyPr>
          <a:lstStyle/>
          <a:p>
            <a:pPr algn="ctr"/>
            <a:r>
              <a:rPr lang="en-US" spc="300" dirty="0">
                <a:solidFill>
                  <a:schemeClr val="bg1"/>
                </a:solidFill>
                <a:latin typeface="DIN Condensed" pitchFamily="2" charset="0"/>
              </a:rPr>
              <a:t>ESTABLISHING PROPER VALIDATION </a:t>
            </a:r>
            <a:br>
              <a:rPr lang="en-US" spc="300" dirty="0">
                <a:solidFill>
                  <a:schemeClr val="bg1"/>
                </a:solidFill>
                <a:latin typeface="DIN Condensed" pitchFamily="2" charset="0"/>
              </a:rPr>
            </a:br>
            <a:r>
              <a:rPr lang="en-US" spc="300" dirty="0">
                <a:solidFill>
                  <a:schemeClr val="bg1"/>
                </a:solidFill>
                <a:latin typeface="DIN Condensed" pitchFamily="2" charset="0"/>
              </a:rPr>
              <a:t>OF EXTRUED SILICONE TUBING</a:t>
            </a:r>
          </a:p>
        </p:txBody>
      </p:sp>
    </p:spTree>
    <p:extLst>
      <p:ext uri="{BB962C8B-B14F-4D97-AF65-F5344CB8AC3E}">
        <p14:creationId xmlns:p14="http://schemas.microsoft.com/office/powerpoint/2010/main" val="161025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2719696-A4D3-694A-8841-C3B2789AFC69}"/>
              </a:ext>
            </a:extLst>
          </p:cNvPr>
          <p:cNvSpPr/>
          <p:nvPr/>
        </p:nvSpPr>
        <p:spPr>
          <a:xfrm>
            <a:off x="-212927" y="6414947"/>
            <a:ext cx="12617854" cy="143576"/>
          </a:xfrm>
          <a:prstGeom prst="rect">
            <a:avLst/>
          </a:prstGeom>
          <a:solidFill>
            <a:srgbClr val="C00000">
              <a:alpha val="1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37B8A8F-BCBE-A54D-9F60-6D1D903CFB2C}"/>
              </a:ext>
            </a:extLst>
          </p:cNvPr>
          <p:cNvSpPr/>
          <p:nvPr/>
        </p:nvSpPr>
        <p:spPr>
          <a:xfrm>
            <a:off x="-212927" y="801311"/>
            <a:ext cx="12617854" cy="813869"/>
          </a:xfrm>
          <a:prstGeom prst="rect">
            <a:avLst/>
          </a:prstGeom>
          <a:solidFill>
            <a:srgbClr val="C00000">
              <a:alpha val="14510"/>
            </a:srgbClr>
          </a:solidFill>
          <a:ln>
            <a:solidFill>
              <a:srgbClr val="2086E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7755FE5-16B5-4E45-80D3-382B73A71193}"/>
              </a:ext>
            </a:extLst>
          </p:cNvPr>
          <p:cNvSpPr/>
          <p:nvPr/>
        </p:nvSpPr>
        <p:spPr>
          <a:xfrm>
            <a:off x="697922" y="-190500"/>
            <a:ext cx="3416878" cy="7060027"/>
          </a:xfrm>
          <a:prstGeom prst="rect">
            <a:avLst/>
          </a:prstGeom>
          <a:solidFill>
            <a:srgbClr val="4472C4">
              <a:alpha val="2281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B8CBD9D-A770-414C-8622-5895C36F92D4}"/>
              </a:ext>
            </a:extLst>
          </p:cNvPr>
          <p:cNvSpPr txBox="1"/>
          <p:nvPr/>
        </p:nvSpPr>
        <p:spPr>
          <a:xfrm>
            <a:off x="1841434" y="1588465"/>
            <a:ext cx="9722340" cy="1721882"/>
          </a:xfrm>
          <a:prstGeom prst="rect">
            <a:avLst/>
          </a:prstGeom>
          <a:noFill/>
        </p:spPr>
        <p:txBody>
          <a:bodyPr wrap="square" rtlCol="0">
            <a:spAutoFit/>
          </a:bodyPr>
          <a:lstStyle/>
          <a:p>
            <a:pPr algn="just">
              <a:lnSpc>
                <a:spcPct val="150000"/>
              </a:lnSpc>
            </a:pPr>
            <a:r>
              <a:rPr lang="en-US" sz="1200" dirty="0">
                <a:latin typeface="Helvetica Light" panose="020B0403020202020204" pitchFamily="34" charset="0"/>
              </a:rPr>
              <a:t>Medical device manufacturers understand that contract manufacturers are experts in their manufacturing discipline. That said, as medical device OEMs respond to the current requirements described in the European Medical Device Regulation (EU MDR) or by the Food and Drug Administration (FDA), the topic of process validation is more and more common. Most OEMs simply don’t have a validation plan for a contract manufacturer to follow. While engineers are fully aware that it’s a requirement for releasing their product in the market, many simply want to “check the box” that this has been completed. This article presents a program that moves projects from the process development phase of manufacturing to a fully validated process.1, 2</a:t>
            </a:r>
          </a:p>
        </p:txBody>
      </p:sp>
      <p:sp>
        <p:nvSpPr>
          <p:cNvPr id="7" name="TextBox 6">
            <a:extLst>
              <a:ext uri="{FF2B5EF4-FFF2-40B4-BE49-F238E27FC236}">
                <a16:creationId xmlns:a16="http://schemas.microsoft.com/office/drawing/2014/main" id="{8D7EDD9A-0824-4A46-ABE0-254D769E61F3}"/>
              </a:ext>
            </a:extLst>
          </p:cNvPr>
          <p:cNvSpPr txBox="1"/>
          <p:nvPr/>
        </p:nvSpPr>
        <p:spPr>
          <a:xfrm>
            <a:off x="1841434" y="3244980"/>
            <a:ext cx="9722340" cy="1938992"/>
          </a:xfrm>
          <a:prstGeom prst="rect">
            <a:avLst/>
          </a:prstGeom>
          <a:noFill/>
        </p:spPr>
        <p:txBody>
          <a:bodyPr wrap="square" rtlCol="0">
            <a:spAutoFit/>
          </a:bodyPr>
          <a:lstStyle/>
          <a:p>
            <a:pPr algn="just">
              <a:lnSpc>
                <a:spcPct val="150000"/>
              </a:lnSpc>
            </a:pPr>
            <a:r>
              <a:rPr lang="en-US" sz="1200" dirty="0">
                <a:latin typeface="Helvetica Light" panose="020B0403020202020204" pitchFamily="34" charset="0"/>
              </a:rPr>
              <a:t>Prior to jumping into a validation discussion, it makes sense to address the difference between verification and validation. Verification is typically performed while a product or process is being developed. It is a means by which to determine whether a product (or process) meets the dimensional or visual requirements set forth by the product specification. FDA 21 CFR part 820.75(a) stipulates that if process results cannot be fully verified during routine production by inspection and testing (i.e., in-process dimensional checks), then the process must be validated according to established procedures. That being stated, OEMs want to be certain that when they order a particular component, it arrives in-spec each and every time.</a:t>
            </a:r>
          </a:p>
          <a:p>
            <a:endParaRPr lang="en-US" sz="1200" dirty="0">
              <a:latin typeface="Raleway" panose="020B0503030101060003" pitchFamily="34" charset="77"/>
            </a:endParaRPr>
          </a:p>
        </p:txBody>
      </p:sp>
      <p:sp>
        <p:nvSpPr>
          <p:cNvPr id="8" name="TextBox 7">
            <a:extLst>
              <a:ext uri="{FF2B5EF4-FFF2-40B4-BE49-F238E27FC236}">
                <a16:creationId xmlns:a16="http://schemas.microsoft.com/office/drawing/2014/main" id="{49395338-7CF4-C242-9693-782E56CBDAF2}"/>
              </a:ext>
            </a:extLst>
          </p:cNvPr>
          <p:cNvSpPr txBox="1"/>
          <p:nvPr/>
        </p:nvSpPr>
        <p:spPr>
          <a:xfrm>
            <a:off x="8077202" y="1008339"/>
            <a:ext cx="3416878" cy="707886"/>
          </a:xfrm>
          <a:prstGeom prst="rect">
            <a:avLst/>
          </a:prstGeom>
          <a:noFill/>
        </p:spPr>
        <p:txBody>
          <a:bodyPr wrap="square" rtlCol="0">
            <a:spAutoFit/>
          </a:bodyPr>
          <a:lstStyle/>
          <a:p>
            <a:pPr algn="r"/>
            <a:r>
              <a:rPr lang="en-US" sz="2000" spc="1500" dirty="0">
                <a:solidFill>
                  <a:srgbClr val="C00000"/>
                </a:solidFill>
                <a:latin typeface="DIN Condensed" pitchFamily="2" charset="0"/>
              </a:rPr>
              <a:t>THE PROCESS</a:t>
            </a:r>
          </a:p>
          <a:p>
            <a:pPr algn="r"/>
            <a:endParaRPr lang="en-US" sz="2000" spc="930" dirty="0">
              <a:solidFill>
                <a:srgbClr val="7C7E80"/>
              </a:solidFill>
              <a:latin typeface="DIN Condensed" pitchFamily="2" charset="0"/>
            </a:endParaRPr>
          </a:p>
        </p:txBody>
      </p:sp>
      <p:pic>
        <p:nvPicPr>
          <p:cNvPr id="19" name="Picture 18" descr="A picture containing text&#10;&#10;Description automatically generated">
            <a:extLst>
              <a:ext uri="{FF2B5EF4-FFF2-40B4-BE49-F238E27FC236}">
                <a16:creationId xmlns:a16="http://schemas.microsoft.com/office/drawing/2014/main" id="{05E8A0AE-66EB-744D-A065-743ED0FD9DBF}"/>
              </a:ext>
            </a:extLst>
          </p:cNvPr>
          <p:cNvPicPr>
            <a:picLocks noChangeAspect="1"/>
          </p:cNvPicPr>
          <p:nvPr/>
        </p:nvPicPr>
        <p:blipFill>
          <a:blip r:embed="rId2"/>
          <a:stretch>
            <a:fillRect/>
          </a:stretch>
        </p:blipFill>
        <p:spPr>
          <a:xfrm>
            <a:off x="-415638" y="4777345"/>
            <a:ext cx="13147964" cy="3035003"/>
          </a:xfrm>
          <a:prstGeom prst="rect">
            <a:avLst/>
          </a:prstGeom>
        </p:spPr>
      </p:pic>
      <p:sp>
        <p:nvSpPr>
          <p:cNvPr id="4" name="TextBox 3">
            <a:extLst>
              <a:ext uri="{FF2B5EF4-FFF2-40B4-BE49-F238E27FC236}">
                <a16:creationId xmlns:a16="http://schemas.microsoft.com/office/drawing/2014/main" id="{C423859A-1A35-ADA0-714D-DE4F9252F35C}"/>
              </a:ext>
            </a:extLst>
          </p:cNvPr>
          <p:cNvSpPr txBox="1"/>
          <p:nvPr/>
        </p:nvSpPr>
        <p:spPr>
          <a:xfrm>
            <a:off x="697920" y="964998"/>
            <a:ext cx="3416878" cy="707886"/>
          </a:xfrm>
          <a:prstGeom prst="rect">
            <a:avLst/>
          </a:prstGeom>
          <a:noFill/>
        </p:spPr>
        <p:txBody>
          <a:bodyPr wrap="square" rtlCol="0">
            <a:spAutoFit/>
          </a:bodyPr>
          <a:lstStyle/>
          <a:p>
            <a:pPr algn="ctr"/>
            <a:r>
              <a:rPr lang="en-US" sz="2000" spc="930" dirty="0">
                <a:latin typeface="DIN Condensed" pitchFamily="2" charset="0"/>
              </a:rPr>
              <a:t>IQ/OQ/PQ</a:t>
            </a:r>
            <a:endParaRPr lang="en-US" sz="2000" spc="1500" dirty="0">
              <a:latin typeface="DIN Condensed" pitchFamily="2" charset="0"/>
            </a:endParaRPr>
          </a:p>
          <a:p>
            <a:pPr algn="ctr"/>
            <a:endParaRPr lang="en-US" sz="2000" spc="930" dirty="0">
              <a:solidFill>
                <a:srgbClr val="7C7E80"/>
              </a:solidFill>
              <a:latin typeface="DIN Condensed" pitchFamily="2" charset="0"/>
            </a:endParaRPr>
          </a:p>
        </p:txBody>
      </p:sp>
    </p:spTree>
    <p:extLst>
      <p:ext uri="{BB962C8B-B14F-4D97-AF65-F5344CB8AC3E}">
        <p14:creationId xmlns:p14="http://schemas.microsoft.com/office/powerpoint/2010/main" val="268822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84EABB-2C4E-B749-8500-196183C025C4}"/>
              </a:ext>
            </a:extLst>
          </p:cNvPr>
          <p:cNvSpPr/>
          <p:nvPr/>
        </p:nvSpPr>
        <p:spPr>
          <a:xfrm>
            <a:off x="730105" y="0"/>
            <a:ext cx="3371440" cy="6858250"/>
          </a:xfrm>
          <a:prstGeom prst="rect">
            <a:avLst/>
          </a:prstGeom>
          <a:solidFill>
            <a:srgbClr val="4472C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EC591780-89F4-3843-8AE5-063A6E22EE6E}"/>
              </a:ext>
            </a:extLst>
          </p:cNvPr>
          <p:cNvPicPr>
            <a:picLocks noChangeAspect="1"/>
          </p:cNvPicPr>
          <p:nvPr/>
        </p:nvPicPr>
        <p:blipFill>
          <a:blip r:embed="rId2">
            <a:alphaModFix amt="20000"/>
          </a:blip>
          <a:stretch>
            <a:fillRect/>
          </a:stretch>
        </p:blipFill>
        <p:spPr>
          <a:xfrm>
            <a:off x="1805052" y="83356"/>
            <a:ext cx="3156851" cy="3156851"/>
          </a:xfrm>
          <a:prstGeom prst="rect">
            <a:avLst/>
          </a:prstGeom>
        </p:spPr>
      </p:pic>
      <p:sp>
        <p:nvSpPr>
          <p:cNvPr id="3" name="Rectangle 2">
            <a:extLst>
              <a:ext uri="{FF2B5EF4-FFF2-40B4-BE49-F238E27FC236}">
                <a16:creationId xmlns:a16="http://schemas.microsoft.com/office/drawing/2014/main" id="{C05D247D-7270-AA44-A405-EAC2CD51A2E7}"/>
              </a:ext>
            </a:extLst>
          </p:cNvPr>
          <p:cNvSpPr/>
          <p:nvPr/>
        </p:nvSpPr>
        <p:spPr>
          <a:xfrm>
            <a:off x="0" y="532694"/>
            <a:ext cx="12518572" cy="783782"/>
          </a:xfrm>
          <a:prstGeom prst="rect">
            <a:avLst/>
          </a:prstGeom>
          <a:solidFill>
            <a:srgbClr val="C00000">
              <a:alpha val="1494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D877EF-AEFE-BD47-AA4D-E4DAD041F76F}"/>
              </a:ext>
            </a:extLst>
          </p:cNvPr>
          <p:cNvSpPr txBox="1"/>
          <p:nvPr/>
        </p:nvSpPr>
        <p:spPr>
          <a:xfrm>
            <a:off x="1937659" y="1253204"/>
            <a:ext cx="9664534" cy="1213089"/>
          </a:xfrm>
          <a:prstGeom prst="rect">
            <a:avLst/>
          </a:prstGeom>
          <a:noFill/>
        </p:spPr>
        <p:txBody>
          <a:bodyPr wrap="square" rtlCol="0">
            <a:spAutoFit/>
          </a:bodyPr>
          <a:lstStyle/>
          <a:p>
            <a:pPr algn="just">
              <a:lnSpc>
                <a:spcPct val="150000"/>
              </a:lnSpc>
            </a:pPr>
            <a:r>
              <a:rPr lang="en-US" sz="1200" dirty="0">
                <a:latin typeface="Helvetica Light" panose="020B0403020202020204" pitchFamily="34" charset="0"/>
              </a:rPr>
              <a:t>As with all projects, there are many moving pieces. Some steps move in parallel while others move in series. The backbone in the development of a validated process are the three Qs, otherwise known as IQ/OQ/PQ. Each step toward the validated process builds on the previous step (see the sidebar “Validation Outline”). The qualification activity begins following a FMEA (failure mode effects analysis).</a:t>
            </a:r>
          </a:p>
          <a:p>
            <a:pPr>
              <a:lnSpc>
                <a:spcPct val="150000"/>
              </a:lnSpc>
            </a:pPr>
            <a:endParaRPr lang="en-US" sz="1400" dirty="0"/>
          </a:p>
        </p:txBody>
      </p:sp>
      <p:sp>
        <p:nvSpPr>
          <p:cNvPr id="13" name="TextBox 12">
            <a:extLst>
              <a:ext uri="{FF2B5EF4-FFF2-40B4-BE49-F238E27FC236}">
                <a16:creationId xmlns:a16="http://schemas.microsoft.com/office/drawing/2014/main" id="{D0DA7A9B-748B-0348-84F4-1CB2D32AD2D9}"/>
              </a:ext>
            </a:extLst>
          </p:cNvPr>
          <p:cNvSpPr txBox="1"/>
          <p:nvPr/>
        </p:nvSpPr>
        <p:spPr>
          <a:xfrm>
            <a:off x="1937659" y="2099205"/>
            <a:ext cx="9664534" cy="1589025"/>
          </a:xfrm>
          <a:prstGeom prst="rect">
            <a:avLst/>
          </a:prstGeom>
          <a:noFill/>
        </p:spPr>
        <p:txBody>
          <a:bodyPr wrap="square" rtlCol="0">
            <a:spAutoFit/>
          </a:bodyPr>
          <a:lstStyle/>
          <a:p>
            <a:pPr algn="just">
              <a:lnSpc>
                <a:spcPct val="150000"/>
              </a:lnSpc>
            </a:pPr>
            <a:r>
              <a:rPr lang="en-US" b="1" dirty="0">
                <a:solidFill>
                  <a:srgbClr val="C00000"/>
                </a:solidFill>
                <a:latin typeface="DIN Condensed" pitchFamily="2" charset="0"/>
              </a:rPr>
              <a:t>IQ – INSTALLATION QUALIFICATION</a:t>
            </a:r>
            <a:r>
              <a:rPr lang="en-US" dirty="0">
                <a:solidFill>
                  <a:srgbClr val="C00000"/>
                </a:solidFill>
                <a:latin typeface="DIN Condensed" pitchFamily="2" charset="0"/>
              </a:rPr>
              <a:t>. </a:t>
            </a:r>
            <a:r>
              <a:rPr lang="en-US" sz="1200" dirty="0">
                <a:latin typeface="Helvetica Light" panose="020B0403020202020204" pitchFamily="34" charset="0"/>
              </a:rPr>
              <a:t>This is the verification that the manufacturing equipment is installed correctly. For example, is the electrical power correct for the input of the machine? The same questions have to be asked about all equipment in the process, including ovens and temperature set points, puller wheels, and their respective speeds. This step is easily overlooked but the list for validating equipment must be complete. The important distinction to be made in this step is that all measurements are performed with calibrated inspection equipment. Examples of calibrated equipment used during this step are digital multimeters and a calibrated stopwatch.</a:t>
            </a:r>
          </a:p>
        </p:txBody>
      </p:sp>
      <p:pic>
        <p:nvPicPr>
          <p:cNvPr id="19" name="Picture 18">
            <a:extLst>
              <a:ext uri="{FF2B5EF4-FFF2-40B4-BE49-F238E27FC236}">
                <a16:creationId xmlns:a16="http://schemas.microsoft.com/office/drawing/2014/main" id="{3F6308F0-0CEA-034B-A8A7-24105D29CF3F}"/>
              </a:ext>
            </a:extLst>
          </p:cNvPr>
          <p:cNvPicPr>
            <a:picLocks noChangeAspect="1"/>
          </p:cNvPicPr>
          <p:nvPr/>
        </p:nvPicPr>
        <p:blipFill>
          <a:blip r:embed="rId3">
            <a:alphaModFix amt="20000"/>
          </a:blip>
          <a:stretch>
            <a:fillRect/>
          </a:stretch>
        </p:blipFill>
        <p:spPr>
          <a:xfrm rot="21290943">
            <a:off x="229860" y="5759485"/>
            <a:ext cx="1285810" cy="1067820"/>
          </a:xfrm>
          <a:prstGeom prst="rect">
            <a:avLst/>
          </a:prstGeom>
        </p:spPr>
      </p:pic>
      <p:sp>
        <p:nvSpPr>
          <p:cNvPr id="31" name="TextBox 30">
            <a:extLst>
              <a:ext uri="{FF2B5EF4-FFF2-40B4-BE49-F238E27FC236}">
                <a16:creationId xmlns:a16="http://schemas.microsoft.com/office/drawing/2014/main" id="{AD74E18E-2FB8-C344-A03B-281F3A4D9D27}"/>
              </a:ext>
            </a:extLst>
          </p:cNvPr>
          <p:cNvSpPr txBox="1"/>
          <p:nvPr/>
        </p:nvSpPr>
        <p:spPr>
          <a:xfrm>
            <a:off x="1937658" y="3650961"/>
            <a:ext cx="9664535" cy="3112519"/>
          </a:xfrm>
          <a:prstGeom prst="rect">
            <a:avLst/>
          </a:prstGeom>
          <a:noFill/>
        </p:spPr>
        <p:txBody>
          <a:bodyPr wrap="square" rtlCol="0">
            <a:spAutoFit/>
          </a:bodyPr>
          <a:lstStyle/>
          <a:p>
            <a:pPr algn="just">
              <a:lnSpc>
                <a:spcPct val="150000"/>
              </a:lnSpc>
            </a:pPr>
            <a:r>
              <a:rPr lang="en-US" sz="1200" dirty="0">
                <a:latin typeface="Helvetica Light" panose="020B0403020202020204" pitchFamily="34" charset="0"/>
              </a:rPr>
              <a:t>In order to process silicone, required equipment includes scales (analytical balance) to weigh raw materials, two roll mills for raw material preparation, extruders, curing ovens with some means of conveying the extrudate through the ovens, and possibly a </a:t>
            </a:r>
            <a:r>
              <a:rPr lang="en-US" sz="1200" dirty="0" err="1">
                <a:latin typeface="Helvetica Light" panose="020B0403020202020204" pitchFamily="34" charset="0"/>
              </a:rPr>
              <a:t>postcure</a:t>
            </a:r>
            <a:r>
              <a:rPr lang="en-US" sz="1200" dirty="0">
                <a:latin typeface="Helvetica Light" panose="020B0403020202020204" pitchFamily="34" charset="0"/>
              </a:rPr>
              <a:t> oven for normalization. Each piece of equipment needs to have completed its own IQ that must be documented for review. For example, to qualify </a:t>
            </a:r>
            <a:r>
              <a:rPr lang="en-US" sz="1200" dirty="0" err="1">
                <a:latin typeface="Helvetica Light" panose="020B0403020202020204" pitchFamily="34" charset="0"/>
              </a:rPr>
              <a:t>SiMEDEx’s</a:t>
            </a:r>
            <a:r>
              <a:rPr lang="en-US" sz="1200" dirty="0">
                <a:latin typeface="Helvetica Light" panose="020B0403020202020204" pitchFamily="34" charset="0"/>
              </a:rPr>
              <a:t> oven, the technicians placed 12 thermocouples in the oven (four on the top shelf, four on the middle shelf, and four on the bottom shelf) spaced equidistant from one another. The oven was brought up to temperature (392 °F/200 °C) for four hours and showed that the oven held ±5 °F at each location during the duration of the heat soak.  Another example would be showing that the extruder screw speed reacts accordingly to the inputs received by the operator. For example, when you power up the extruder and input a screw RPM does the machine react accordingly? This is all documented in a protocol established by the </a:t>
            </a:r>
            <a:r>
              <a:rPr lang="en-US" sz="1200" dirty="0" err="1">
                <a:latin typeface="Helvetica Light" panose="020B0403020202020204" pitchFamily="34" charset="0"/>
              </a:rPr>
              <a:t>SiMEDEx</a:t>
            </a:r>
            <a:r>
              <a:rPr lang="en-US" sz="1200" dirty="0">
                <a:latin typeface="Helvetica Light" panose="020B0403020202020204" pitchFamily="34" charset="0"/>
              </a:rPr>
              <a:t> engineering group, and in some instances, is also reviewed by the customer. Additionally, any preventative maintenance steps must be established in this step when bringing on a piece of equipment online.</a:t>
            </a:r>
          </a:p>
          <a:p>
            <a:pPr algn="just">
              <a:lnSpc>
                <a:spcPct val="150000"/>
              </a:lnSpc>
            </a:pPr>
            <a:endParaRPr lang="en-US" sz="1200" dirty="0">
              <a:latin typeface="Helvetica Light" panose="020B0403020202020204" pitchFamily="34" charset="0"/>
            </a:endParaRPr>
          </a:p>
        </p:txBody>
      </p:sp>
      <p:sp>
        <p:nvSpPr>
          <p:cNvPr id="4" name="TextBox 3">
            <a:extLst>
              <a:ext uri="{FF2B5EF4-FFF2-40B4-BE49-F238E27FC236}">
                <a16:creationId xmlns:a16="http://schemas.microsoft.com/office/drawing/2014/main" id="{CBB83AA0-C71A-5E8D-3BD4-277141797AB5}"/>
              </a:ext>
            </a:extLst>
          </p:cNvPr>
          <p:cNvSpPr txBox="1"/>
          <p:nvPr/>
        </p:nvSpPr>
        <p:spPr>
          <a:xfrm>
            <a:off x="5061422" y="718074"/>
            <a:ext cx="6662065" cy="400110"/>
          </a:xfrm>
          <a:prstGeom prst="rect">
            <a:avLst/>
          </a:prstGeom>
          <a:noFill/>
        </p:spPr>
        <p:txBody>
          <a:bodyPr wrap="square" rtlCol="0">
            <a:spAutoFit/>
          </a:bodyPr>
          <a:lstStyle/>
          <a:p>
            <a:pPr algn="ctr"/>
            <a:r>
              <a:rPr lang="en-US" sz="2000" spc="930" dirty="0">
                <a:latin typeface="DIN Condensed" pitchFamily="2" charset="0"/>
              </a:rPr>
              <a:t>INSTALLATION QUALIFICATION - IQ</a:t>
            </a:r>
          </a:p>
        </p:txBody>
      </p:sp>
    </p:spTree>
    <p:extLst>
      <p:ext uri="{BB962C8B-B14F-4D97-AF65-F5344CB8AC3E}">
        <p14:creationId xmlns:p14="http://schemas.microsoft.com/office/powerpoint/2010/main" val="28195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E7627-816F-B14F-8646-384F89055AF3}"/>
              </a:ext>
            </a:extLst>
          </p:cNvPr>
          <p:cNvSpPr/>
          <p:nvPr/>
        </p:nvSpPr>
        <p:spPr>
          <a:xfrm>
            <a:off x="711201" y="0"/>
            <a:ext cx="3365500" cy="7097486"/>
          </a:xfrm>
          <a:prstGeom prst="rect">
            <a:avLst/>
          </a:prstGeom>
          <a:solidFill>
            <a:schemeClr val="accent1">
              <a:alpha val="25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C1506C-AA95-4342-9661-E09AF783D0A5}"/>
              </a:ext>
            </a:extLst>
          </p:cNvPr>
          <p:cNvSpPr/>
          <p:nvPr/>
        </p:nvSpPr>
        <p:spPr>
          <a:xfrm>
            <a:off x="-177375" y="5232226"/>
            <a:ext cx="12617853" cy="914400"/>
          </a:xfrm>
          <a:prstGeom prst="rect">
            <a:avLst/>
          </a:prstGeom>
          <a:solidFill>
            <a:srgbClr val="C00000">
              <a:alpha val="145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picture containing text&#10;&#10;Description automatically generated">
            <a:extLst>
              <a:ext uri="{FF2B5EF4-FFF2-40B4-BE49-F238E27FC236}">
                <a16:creationId xmlns:a16="http://schemas.microsoft.com/office/drawing/2014/main" id="{C2EFC9FB-1772-B84E-BB47-35ED431F908A}"/>
              </a:ext>
            </a:extLst>
          </p:cNvPr>
          <p:cNvPicPr>
            <a:picLocks noChangeAspect="1"/>
          </p:cNvPicPr>
          <p:nvPr/>
        </p:nvPicPr>
        <p:blipFill>
          <a:blip r:embed="rId2">
            <a:alphaModFix amt="43000"/>
          </a:blip>
          <a:stretch>
            <a:fillRect/>
          </a:stretch>
        </p:blipFill>
        <p:spPr>
          <a:xfrm>
            <a:off x="2642865" y="3294641"/>
            <a:ext cx="5955688" cy="4764550"/>
          </a:xfrm>
          <a:prstGeom prst="rect">
            <a:avLst/>
          </a:prstGeom>
        </p:spPr>
      </p:pic>
      <p:sp>
        <p:nvSpPr>
          <p:cNvPr id="5" name="TextBox 4">
            <a:extLst>
              <a:ext uri="{FF2B5EF4-FFF2-40B4-BE49-F238E27FC236}">
                <a16:creationId xmlns:a16="http://schemas.microsoft.com/office/drawing/2014/main" id="{44EDC04F-1FB1-1E42-A6EB-0AF338EE37DF}"/>
              </a:ext>
            </a:extLst>
          </p:cNvPr>
          <p:cNvSpPr txBox="1"/>
          <p:nvPr/>
        </p:nvSpPr>
        <p:spPr>
          <a:xfrm>
            <a:off x="1851134" y="1178585"/>
            <a:ext cx="9739183" cy="1138773"/>
          </a:xfrm>
          <a:prstGeom prst="rect">
            <a:avLst/>
          </a:prstGeom>
          <a:noFill/>
        </p:spPr>
        <p:txBody>
          <a:bodyPr wrap="square" rtlCol="0">
            <a:spAutoFit/>
          </a:bodyPr>
          <a:lstStyle/>
          <a:p>
            <a:pPr algn="just">
              <a:lnSpc>
                <a:spcPct val="150000"/>
              </a:lnSpc>
            </a:pPr>
            <a:r>
              <a:rPr lang="en-US" sz="1200" dirty="0">
                <a:solidFill>
                  <a:srgbClr val="C00000"/>
                </a:solidFill>
                <a:latin typeface="Helvetica Light" panose="020B0403020202020204" pitchFamily="34" charset="0"/>
              </a:rPr>
              <a:t>OQ – Operation Qualification. </a:t>
            </a:r>
            <a:r>
              <a:rPr lang="en-US" sz="1200" dirty="0">
                <a:latin typeface="Helvetica Light" panose="020B0403020202020204" pitchFamily="34" charset="0"/>
              </a:rPr>
              <a:t>This is the verification that the installed equipment is working properly. It is also in this step of the validation that engineering studies must be performed for process development. Die and mandrel sizes are selected based on historical performance of the raw material specified. Questions to ask include:</a:t>
            </a:r>
          </a:p>
          <a:p>
            <a:endParaRPr lang="en-US" sz="1400" dirty="0">
              <a:latin typeface="Raleway" panose="020B0503030101060003" pitchFamily="34" charset="77"/>
            </a:endParaRPr>
          </a:p>
        </p:txBody>
      </p:sp>
      <p:sp>
        <p:nvSpPr>
          <p:cNvPr id="6" name="TextBox 5">
            <a:extLst>
              <a:ext uri="{FF2B5EF4-FFF2-40B4-BE49-F238E27FC236}">
                <a16:creationId xmlns:a16="http://schemas.microsoft.com/office/drawing/2014/main" id="{9F8C68DA-9005-524A-A699-64C2316BB85F}"/>
              </a:ext>
            </a:extLst>
          </p:cNvPr>
          <p:cNvSpPr txBox="1"/>
          <p:nvPr/>
        </p:nvSpPr>
        <p:spPr>
          <a:xfrm>
            <a:off x="4095394" y="2088423"/>
            <a:ext cx="7444879" cy="896527"/>
          </a:xfrm>
          <a:prstGeom prst="rect">
            <a:avLst/>
          </a:prstGeom>
          <a:noFill/>
        </p:spPr>
        <p:txBody>
          <a:bodyPr wrap="square" rtlCol="0">
            <a:spAutoFit/>
          </a:bodyPr>
          <a:lstStyle/>
          <a:p>
            <a:pPr>
              <a:lnSpc>
                <a:spcPct val="150000"/>
              </a:lnSpc>
            </a:pPr>
            <a:r>
              <a:rPr lang="en-US" sz="1200" i="1" dirty="0">
                <a:solidFill>
                  <a:srgbClr val="C00000"/>
                </a:solidFill>
                <a:latin typeface="Helvetica Light Oblique" panose="020B0403020202020204" pitchFamily="34" charset="0"/>
              </a:rPr>
              <a:t>How much die swell do we anticipate for this particular raw material?</a:t>
            </a:r>
            <a:br>
              <a:rPr lang="en-US" sz="1200" i="1" dirty="0">
                <a:solidFill>
                  <a:srgbClr val="C00000"/>
                </a:solidFill>
                <a:latin typeface="Helvetica Light Oblique" panose="020B0403020202020204" pitchFamily="34" charset="0"/>
              </a:rPr>
            </a:br>
            <a:r>
              <a:rPr lang="en-US" sz="1200" i="1" dirty="0">
                <a:solidFill>
                  <a:srgbClr val="C00000"/>
                </a:solidFill>
                <a:latin typeface="Helvetica Light Oblique" panose="020B0403020202020204" pitchFamily="34" charset="0"/>
              </a:rPr>
              <a:t>How much draw down do we anticipate for the processing of a particular raw material?</a:t>
            </a:r>
          </a:p>
          <a:p>
            <a:pPr>
              <a:lnSpc>
                <a:spcPct val="150000"/>
              </a:lnSpc>
            </a:pPr>
            <a:r>
              <a:rPr lang="en-US" sz="1200" i="1" dirty="0">
                <a:solidFill>
                  <a:srgbClr val="C00000"/>
                </a:solidFill>
                <a:latin typeface="Helvetica Light Oblique" panose="020B0403020202020204" pitchFamily="34" charset="0"/>
              </a:rPr>
              <a:t>It is at this point that tooling is modified to ensure a stable manufacturing process?</a:t>
            </a:r>
          </a:p>
        </p:txBody>
      </p:sp>
      <p:sp>
        <p:nvSpPr>
          <p:cNvPr id="8" name="TextBox 7">
            <a:extLst>
              <a:ext uri="{FF2B5EF4-FFF2-40B4-BE49-F238E27FC236}">
                <a16:creationId xmlns:a16="http://schemas.microsoft.com/office/drawing/2014/main" id="{2EAEEF8E-FACB-6D42-ACAA-3BD3F27E57CA}"/>
              </a:ext>
            </a:extLst>
          </p:cNvPr>
          <p:cNvSpPr txBox="1"/>
          <p:nvPr/>
        </p:nvSpPr>
        <p:spPr>
          <a:xfrm>
            <a:off x="711201" y="3051774"/>
            <a:ext cx="7234395" cy="1993494"/>
          </a:xfrm>
          <a:prstGeom prst="rect">
            <a:avLst/>
          </a:prstGeom>
          <a:noFill/>
        </p:spPr>
        <p:txBody>
          <a:bodyPr wrap="square" rtlCol="0">
            <a:spAutoFit/>
          </a:bodyPr>
          <a:lstStyle/>
          <a:p>
            <a:pPr algn="just">
              <a:lnSpc>
                <a:spcPct val="150000"/>
              </a:lnSpc>
            </a:pPr>
            <a:r>
              <a:rPr lang="en-US" sz="1400" dirty="0">
                <a:latin typeface="Helvetica Light" panose="020B0403020202020204" pitchFamily="34" charset="0"/>
              </a:rPr>
              <a:t>Once tooling dimensions are determined, it is time to begin a series of engineering studies to establish processing windows (minimums and maximums) for the critical processing variables. Some customers have referred to these processing windows as the worst case for manufacturing product that meets dimensional and visual specifications. For silicone extrusion, those key variables are processing temperature (to ensure proper vulcanization) and line speed.</a:t>
            </a:r>
          </a:p>
        </p:txBody>
      </p:sp>
      <p:pic>
        <p:nvPicPr>
          <p:cNvPr id="37" name="Picture 36" descr="Icon&#10;&#10;Description automatically generated">
            <a:extLst>
              <a:ext uri="{FF2B5EF4-FFF2-40B4-BE49-F238E27FC236}">
                <a16:creationId xmlns:a16="http://schemas.microsoft.com/office/drawing/2014/main" id="{EAAD59E1-2E98-0A4B-97A1-D37AEE699467}"/>
              </a:ext>
            </a:extLst>
          </p:cNvPr>
          <p:cNvPicPr>
            <a:picLocks noChangeAspect="1"/>
          </p:cNvPicPr>
          <p:nvPr/>
        </p:nvPicPr>
        <p:blipFill>
          <a:blip r:embed="rId3"/>
          <a:stretch>
            <a:fillRect/>
          </a:stretch>
        </p:blipFill>
        <p:spPr>
          <a:xfrm>
            <a:off x="7817833" y="2266362"/>
            <a:ext cx="4476277" cy="5792829"/>
          </a:xfrm>
          <a:prstGeom prst="rect">
            <a:avLst/>
          </a:prstGeom>
        </p:spPr>
      </p:pic>
      <p:pic>
        <p:nvPicPr>
          <p:cNvPr id="39" name="Picture 38" descr="Icon&#10;&#10;Description automatically generated">
            <a:extLst>
              <a:ext uri="{FF2B5EF4-FFF2-40B4-BE49-F238E27FC236}">
                <a16:creationId xmlns:a16="http://schemas.microsoft.com/office/drawing/2014/main" id="{9E679871-80C4-E64F-893E-C0381323BEF3}"/>
              </a:ext>
            </a:extLst>
          </p:cNvPr>
          <p:cNvPicPr>
            <a:picLocks noChangeAspect="1"/>
          </p:cNvPicPr>
          <p:nvPr/>
        </p:nvPicPr>
        <p:blipFill>
          <a:blip r:embed="rId4">
            <a:alphaModFix amt="28000"/>
          </a:blip>
          <a:stretch>
            <a:fillRect/>
          </a:stretch>
        </p:blipFill>
        <p:spPr>
          <a:xfrm>
            <a:off x="912586" y="1656003"/>
            <a:ext cx="1766258" cy="1413006"/>
          </a:xfrm>
          <a:prstGeom prst="rect">
            <a:avLst/>
          </a:prstGeom>
        </p:spPr>
      </p:pic>
      <p:sp>
        <p:nvSpPr>
          <p:cNvPr id="10" name="Rectangle 9">
            <a:extLst>
              <a:ext uri="{FF2B5EF4-FFF2-40B4-BE49-F238E27FC236}">
                <a16:creationId xmlns:a16="http://schemas.microsoft.com/office/drawing/2014/main" id="{5F33FFF4-4687-CAE1-966A-6577A5B2A0E7}"/>
              </a:ext>
            </a:extLst>
          </p:cNvPr>
          <p:cNvSpPr/>
          <p:nvPr/>
        </p:nvSpPr>
        <p:spPr>
          <a:xfrm>
            <a:off x="-300443" y="363062"/>
            <a:ext cx="12617854" cy="813869"/>
          </a:xfrm>
          <a:prstGeom prst="rect">
            <a:avLst/>
          </a:prstGeom>
          <a:solidFill>
            <a:srgbClr val="C00000">
              <a:alpha val="14510"/>
            </a:srgbClr>
          </a:solidFill>
          <a:ln>
            <a:solidFill>
              <a:srgbClr val="2086E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122C2D2-9513-6FEB-0601-5277A736EE41}"/>
              </a:ext>
            </a:extLst>
          </p:cNvPr>
          <p:cNvSpPr txBox="1"/>
          <p:nvPr/>
        </p:nvSpPr>
        <p:spPr>
          <a:xfrm>
            <a:off x="5021845" y="569635"/>
            <a:ext cx="6662065" cy="400110"/>
          </a:xfrm>
          <a:prstGeom prst="rect">
            <a:avLst/>
          </a:prstGeom>
          <a:noFill/>
        </p:spPr>
        <p:txBody>
          <a:bodyPr wrap="square" rtlCol="0">
            <a:spAutoFit/>
          </a:bodyPr>
          <a:lstStyle/>
          <a:p>
            <a:pPr algn="r"/>
            <a:r>
              <a:rPr lang="en-US" sz="2000" spc="930" dirty="0">
                <a:latin typeface="DIN Condensed" pitchFamily="2" charset="0"/>
              </a:rPr>
              <a:t>OPERATIONAL QUALIFICATION - OQ</a:t>
            </a:r>
          </a:p>
        </p:txBody>
      </p:sp>
    </p:spTree>
    <p:extLst>
      <p:ext uri="{BB962C8B-B14F-4D97-AF65-F5344CB8AC3E}">
        <p14:creationId xmlns:p14="http://schemas.microsoft.com/office/powerpoint/2010/main" val="273180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FFF64C-780E-574E-9FEC-89A4852C0CDF}"/>
              </a:ext>
            </a:extLst>
          </p:cNvPr>
          <p:cNvSpPr/>
          <p:nvPr/>
        </p:nvSpPr>
        <p:spPr>
          <a:xfrm>
            <a:off x="820185" y="0"/>
            <a:ext cx="3254970" cy="7097486"/>
          </a:xfrm>
          <a:prstGeom prst="rect">
            <a:avLst/>
          </a:prstGeom>
          <a:solidFill>
            <a:schemeClr val="accent1">
              <a:alpha val="25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ED12-A351-1E49-8342-00A06ACEBA91}"/>
              </a:ext>
            </a:extLst>
          </p:cNvPr>
          <p:cNvSpPr/>
          <p:nvPr/>
        </p:nvSpPr>
        <p:spPr>
          <a:xfrm>
            <a:off x="-218661" y="322553"/>
            <a:ext cx="12410661" cy="914400"/>
          </a:xfrm>
          <a:prstGeom prst="rect">
            <a:avLst/>
          </a:prstGeom>
          <a:solidFill>
            <a:srgbClr val="C00000">
              <a:alpha val="145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Text&#10;&#10;Description automatically generated">
            <a:extLst>
              <a:ext uri="{FF2B5EF4-FFF2-40B4-BE49-F238E27FC236}">
                <a16:creationId xmlns:a16="http://schemas.microsoft.com/office/drawing/2014/main" id="{44C69F86-CD0E-B34D-9DB3-DC06735B3EDB}"/>
              </a:ext>
            </a:extLst>
          </p:cNvPr>
          <p:cNvPicPr>
            <a:picLocks noChangeAspect="1"/>
          </p:cNvPicPr>
          <p:nvPr/>
        </p:nvPicPr>
        <p:blipFill>
          <a:blip r:embed="rId2">
            <a:alphaModFix amt="25000"/>
          </a:blip>
          <a:stretch>
            <a:fillRect/>
          </a:stretch>
        </p:blipFill>
        <p:spPr>
          <a:xfrm>
            <a:off x="6906170" y="2693746"/>
            <a:ext cx="4802126" cy="3841701"/>
          </a:xfrm>
          <a:prstGeom prst="rect">
            <a:avLst/>
          </a:prstGeom>
        </p:spPr>
      </p:pic>
      <p:pic>
        <p:nvPicPr>
          <p:cNvPr id="18" name="Picture 17" descr="Icon&#10;&#10;Description automatically generated">
            <a:extLst>
              <a:ext uri="{FF2B5EF4-FFF2-40B4-BE49-F238E27FC236}">
                <a16:creationId xmlns:a16="http://schemas.microsoft.com/office/drawing/2014/main" id="{AF1C70D1-275C-A443-AC90-DCFE8549AA89}"/>
              </a:ext>
            </a:extLst>
          </p:cNvPr>
          <p:cNvPicPr>
            <a:picLocks noChangeAspect="1"/>
          </p:cNvPicPr>
          <p:nvPr/>
        </p:nvPicPr>
        <p:blipFill>
          <a:blip r:embed="rId3">
            <a:alphaModFix amt="18000"/>
          </a:blip>
          <a:stretch>
            <a:fillRect/>
          </a:stretch>
        </p:blipFill>
        <p:spPr>
          <a:xfrm rot="1652730">
            <a:off x="-286365" y="3519195"/>
            <a:ext cx="3575530" cy="3575530"/>
          </a:xfrm>
          <a:prstGeom prst="rect">
            <a:avLst/>
          </a:prstGeom>
        </p:spPr>
      </p:pic>
      <p:sp>
        <p:nvSpPr>
          <p:cNvPr id="6" name="TextBox 5">
            <a:extLst>
              <a:ext uri="{FF2B5EF4-FFF2-40B4-BE49-F238E27FC236}">
                <a16:creationId xmlns:a16="http://schemas.microsoft.com/office/drawing/2014/main" id="{EB8B2A26-F9F3-1C40-A0C7-CFCF864763E3}"/>
              </a:ext>
            </a:extLst>
          </p:cNvPr>
          <p:cNvSpPr txBox="1"/>
          <p:nvPr/>
        </p:nvSpPr>
        <p:spPr>
          <a:xfrm>
            <a:off x="1864426" y="1234857"/>
            <a:ext cx="9843870" cy="3292761"/>
          </a:xfrm>
          <a:prstGeom prst="rect">
            <a:avLst/>
          </a:prstGeom>
          <a:noFill/>
        </p:spPr>
        <p:txBody>
          <a:bodyPr wrap="square" rtlCol="0">
            <a:spAutoFit/>
          </a:bodyPr>
          <a:lstStyle/>
          <a:p>
            <a:pPr algn="just">
              <a:lnSpc>
                <a:spcPct val="150000"/>
              </a:lnSpc>
            </a:pPr>
            <a:r>
              <a:rPr lang="en-US" sz="1400" dirty="0">
                <a:solidFill>
                  <a:srgbClr val="C00000"/>
                </a:solidFill>
                <a:latin typeface="Helvetica Light" panose="020B0403020202020204" pitchFamily="34" charset="0"/>
              </a:rPr>
              <a:t>PQ – Process Qualification</a:t>
            </a:r>
            <a:r>
              <a:rPr lang="en-US" sz="1400" dirty="0">
                <a:latin typeface="Helvetica Light" panose="020B0403020202020204" pitchFamily="34" charset="0"/>
              </a:rPr>
              <a:t>. The process qualification is really where the rubber hits the road (yes, pun intended). Building on the previous engineering runs, these runs are performed at the nominal settings for the process. For example, if the worst case OQ runs showed that product could be manufactured at 25 ft/min and 15 ft/min, a good setting would be 20 ft/min as the feed rate for the process qualification lots. In most cases, it is best to perform a minimum of three different setups with two distinct lots of raw material. This shows repeatability of the process setup while also accounting for lot-to-lot variability.</a:t>
            </a:r>
          </a:p>
          <a:p>
            <a:pPr algn="just">
              <a:lnSpc>
                <a:spcPct val="150000"/>
              </a:lnSpc>
            </a:pPr>
            <a:r>
              <a:rPr lang="en-US" sz="1400" dirty="0">
                <a:latin typeface="Helvetica Light" panose="020B0403020202020204" pitchFamily="34" charset="0"/>
              </a:rPr>
              <a:t>It is becoming more and more common for manufacturing engineers to look at statistical process control to ensure that a manufacturing process is stable. A minimum </a:t>
            </a:r>
            <a:r>
              <a:rPr lang="en-US" sz="1400" dirty="0" err="1">
                <a:latin typeface="Helvetica Light" panose="020B0403020202020204" pitchFamily="34" charset="0"/>
              </a:rPr>
              <a:t>CpK</a:t>
            </a:r>
            <a:r>
              <a:rPr lang="en-US" sz="1400" dirty="0">
                <a:latin typeface="Helvetica Light" panose="020B0403020202020204" pitchFamily="34" charset="0"/>
              </a:rPr>
              <a:t> value of 1.33 on the critical dimensional attributes illustrates that the process for extruded silicone tubing is in control.</a:t>
            </a:r>
          </a:p>
          <a:p>
            <a:pPr algn="just">
              <a:lnSpc>
                <a:spcPct val="150000"/>
              </a:lnSpc>
            </a:pPr>
            <a:endParaRPr lang="en-US" sz="1400" dirty="0">
              <a:latin typeface="Helvetica Light" panose="020B0403020202020204" pitchFamily="34" charset="0"/>
            </a:endParaRPr>
          </a:p>
        </p:txBody>
      </p:sp>
      <p:sp>
        <p:nvSpPr>
          <p:cNvPr id="25" name="Rectangle 24">
            <a:extLst>
              <a:ext uri="{FF2B5EF4-FFF2-40B4-BE49-F238E27FC236}">
                <a16:creationId xmlns:a16="http://schemas.microsoft.com/office/drawing/2014/main" id="{29C5EF5A-AD1B-BB4F-8BFF-4CD34542ED33}"/>
              </a:ext>
            </a:extLst>
          </p:cNvPr>
          <p:cNvSpPr/>
          <p:nvPr/>
        </p:nvSpPr>
        <p:spPr>
          <a:xfrm>
            <a:off x="-212927" y="4860273"/>
            <a:ext cx="12617854" cy="143576"/>
          </a:xfrm>
          <a:prstGeom prst="rect">
            <a:avLst/>
          </a:prstGeom>
          <a:solidFill>
            <a:srgbClr val="C00000">
              <a:alpha val="1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8213077-902B-8810-B1C9-D7790E0C185A}"/>
              </a:ext>
            </a:extLst>
          </p:cNvPr>
          <p:cNvSpPr txBox="1"/>
          <p:nvPr/>
        </p:nvSpPr>
        <p:spPr>
          <a:xfrm>
            <a:off x="7402286" y="597555"/>
            <a:ext cx="4572000" cy="369332"/>
          </a:xfrm>
          <a:prstGeom prst="rect">
            <a:avLst/>
          </a:prstGeom>
          <a:noFill/>
        </p:spPr>
        <p:txBody>
          <a:bodyPr wrap="square">
            <a:spAutoFit/>
          </a:bodyPr>
          <a:lstStyle/>
          <a:p>
            <a:r>
              <a:rPr lang="en-US" sz="1800" spc="930" dirty="0">
                <a:latin typeface="DIN Condensed" pitchFamily="2" charset="0"/>
              </a:rPr>
              <a:t>PROCESS QUALIFICATION</a:t>
            </a:r>
            <a:endParaRPr lang="en-US" dirty="0"/>
          </a:p>
        </p:txBody>
      </p:sp>
      <p:pic>
        <p:nvPicPr>
          <p:cNvPr id="11" name="Picture 10" descr="A picture containing indoor, silver&#10;&#10;Description automatically generated">
            <a:extLst>
              <a:ext uri="{FF2B5EF4-FFF2-40B4-BE49-F238E27FC236}">
                <a16:creationId xmlns:a16="http://schemas.microsoft.com/office/drawing/2014/main" id="{FE961142-E2E5-172A-52A4-0921381BAF23}"/>
              </a:ext>
            </a:extLst>
          </p:cNvPr>
          <p:cNvPicPr>
            <a:picLocks noChangeAspect="1"/>
          </p:cNvPicPr>
          <p:nvPr/>
        </p:nvPicPr>
        <p:blipFill rotWithShape="1">
          <a:blip r:embed="rId4"/>
          <a:srcRect t="37102" b="21592"/>
          <a:stretch/>
        </p:blipFill>
        <p:spPr>
          <a:xfrm>
            <a:off x="2660011" y="4372946"/>
            <a:ext cx="4512149" cy="2485054"/>
          </a:xfrm>
          <a:prstGeom prst="rect">
            <a:avLst/>
          </a:prstGeom>
        </p:spPr>
      </p:pic>
    </p:spTree>
    <p:extLst>
      <p:ext uri="{BB962C8B-B14F-4D97-AF65-F5344CB8AC3E}">
        <p14:creationId xmlns:p14="http://schemas.microsoft.com/office/powerpoint/2010/main" val="69394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76A145-A93B-DD4B-B101-BEC782E6902E}"/>
              </a:ext>
            </a:extLst>
          </p:cNvPr>
          <p:cNvSpPr/>
          <p:nvPr/>
        </p:nvSpPr>
        <p:spPr>
          <a:xfrm>
            <a:off x="818239" y="0"/>
            <a:ext cx="3308354" cy="7097486"/>
          </a:xfrm>
          <a:prstGeom prst="rect">
            <a:avLst/>
          </a:prstGeom>
          <a:solidFill>
            <a:schemeClr val="accent1">
              <a:alpha val="25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E7D7349-527B-B94C-B3BF-7A87A3E6F1C2}"/>
              </a:ext>
            </a:extLst>
          </p:cNvPr>
          <p:cNvSpPr/>
          <p:nvPr/>
        </p:nvSpPr>
        <p:spPr>
          <a:xfrm>
            <a:off x="-109331" y="305213"/>
            <a:ext cx="12410661" cy="914400"/>
          </a:xfrm>
          <a:prstGeom prst="rect">
            <a:avLst/>
          </a:prstGeom>
          <a:solidFill>
            <a:srgbClr val="C00000">
              <a:alpha val="145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Shape&#10;&#10;Description automatically generated with medium confidence">
            <a:extLst>
              <a:ext uri="{FF2B5EF4-FFF2-40B4-BE49-F238E27FC236}">
                <a16:creationId xmlns:a16="http://schemas.microsoft.com/office/drawing/2014/main" id="{218F9282-A01A-E24F-8200-FB1A0D11F0CB}"/>
              </a:ext>
            </a:extLst>
          </p:cNvPr>
          <p:cNvPicPr>
            <a:picLocks noChangeAspect="1"/>
          </p:cNvPicPr>
          <p:nvPr/>
        </p:nvPicPr>
        <p:blipFill>
          <a:blip r:embed="rId3">
            <a:alphaModFix amt="39000"/>
          </a:blip>
          <a:stretch>
            <a:fillRect/>
          </a:stretch>
        </p:blipFill>
        <p:spPr>
          <a:xfrm rot="2090282">
            <a:off x="-4820562" y="-1435507"/>
            <a:ext cx="12161263" cy="9729011"/>
          </a:xfrm>
          <a:prstGeom prst="rect">
            <a:avLst/>
          </a:prstGeom>
        </p:spPr>
      </p:pic>
      <p:pic>
        <p:nvPicPr>
          <p:cNvPr id="24" name="Picture 23" descr="Logo&#10;&#10;Description automatically generated with medium confidence">
            <a:extLst>
              <a:ext uri="{FF2B5EF4-FFF2-40B4-BE49-F238E27FC236}">
                <a16:creationId xmlns:a16="http://schemas.microsoft.com/office/drawing/2014/main" id="{87E52522-96F0-5149-8900-539E281EE348}"/>
              </a:ext>
            </a:extLst>
          </p:cNvPr>
          <p:cNvPicPr>
            <a:picLocks noChangeAspect="1"/>
          </p:cNvPicPr>
          <p:nvPr/>
        </p:nvPicPr>
        <p:blipFill>
          <a:blip r:embed="rId4"/>
          <a:stretch>
            <a:fillRect/>
          </a:stretch>
        </p:blipFill>
        <p:spPr>
          <a:xfrm rot="17329703">
            <a:off x="-1905153" y="3460636"/>
            <a:ext cx="6993444" cy="4368852"/>
          </a:xfrm>
          <a:prstGeom prst="rect">
            <a:avLst/>
          </a:prstGeom>
        </p:spPr>
      </p:pic>
      <p:pic>
        <p:nvPicPr>
          <p:cNvPr id="19" name="Picture 18" descr="Chart&#10;&#10;Description automatically generated">
            <a:extLst>
              <a:ext uri="{FF2B5EF4-FFF2-40B4-BE49-F238E27FC236}">
                <a16:creationId xmlns:a16="http://schemas.microsoft.com/office/drawing/2014/main" id="{01229E9E-021D-BC43-8B4F-A94979160584}"/>
              </a:ext>
            </a:extLst>
          </p:cNvPr>
          <p:cNvPicPr>
            <a:picLocks noChangeAspect="1"/>
          </p:cNvPicPr>
          <p:nvPr/>
        </p:nvPicPr>
        <p:blipFill rotWithShape="1">
          <a:blip r:embed="rId5"/>
          <a:srcRect l="21274" t="12443" r="23282" b="12344"/>
          <a:stretch/>
        </p:blipFill>
        <p:spPr>
          <a:xfrm>
            <a:off x="7626631" y="1881882"/>
            <a:ext cx="3688804" cy="4003238"/>
          </a:xfrm>
          <a:prstGeom prst="rect">
            <a:avLst/>
          </a:prstGeom>
        </p:spPr>
      </p:pic>
      <p:sp>
        <p:nvSpPr>
          <p:cNvPr id="10" name="TextBox 9">
            <a:extLst>
              <a:ext uri="{FF2B5EF4-FFF2-40B4-BE49-F238E27FC236}">
                <a16:creationId xmlns:a16="http://schemas.microsoft.com/office/drawing/2014/main" id="{6F4F1D91-2DE7-5241-BD0D-A863649911FA}"/>
              </a:ext>
            </a:extLst>
          </p:cNvPr>
          <p:cNvSpPr txBox="1"/>
          <p:nvPr/>
        </p:nvSpPr>
        <p:spPr>
          <a:xfrm>
            <a:off x="927948" y="519080"/>
            <a:ext cx="3198645" cy="400110"/>
          </a:xfrm>
          <a:prstGeom prst="rect">
            <a:avLst/>
          </a:prstGeom>
          <a:noFill/>
          <a:ln>
            <a:noFill/>
          </a:ln>
        </p:spPr>
        <p:txBody>
          <a:bodyPr wrap="square" rtlCol="0">
            <a:spAutoFit/>
          </a:bodyPr>
          <a:lstStyle/>
          <a:p>
            <a:pPr algn="ctr"/>
            <a:r>
              <a:rPr lang="en-US" sz="2000" spc="300" dirty="0">
                <a:latin typeface="DIN Condensed" pitchFamily="2" charset="0"/>
              </a:rPr>
              <a:t>IQ/OQ/PQ</a:t>
            </a:r>
          </a:p>
        </p:txBody>
      </p:sp>
      <p:pic>
        <p:nvPicPr>
          <p:cNvPr id="15" name="Picture 14">
            <a:extLst>
              <a:ext uri="{FF2B5EF4-FFF2-40B4-BE49-F238E27FC236}">
                <a16:creationId xmlns:a16="http://schemas.microsoft.com/office/drawing/2014/main" id="{07707FFD-FA62-2D40-9B01-70E73FCD63B7}"/>
              </a:ext>
            </a:extLst>
          </p:cNvPr>
          <p:cNvPicPr>
            <a:picLocks noChangeAspect="1"/>
          </p:cNvPicPr>
          <p:nvPr/>
        </p:nvPicPr>
        <p:blipFill rotWithShape="1">
          <a:blip r:embed="rId6"/>
          <a:srcRect l="28959" r="25624"/>
          <a:stretch/>
        </p:blipFill>
        <p:spPr>
          <a:xfrm>
            <a:off x="4729499" y="2251566"/>
            <a:ext cx="2828774" cy="3890922"/>
          </a:xfrm>
          <a:prstGeom prst="rect">
            <a:avLst/>
          </a:prstGeom>
        </p:spPr>
      </p:pic>
      <p:sp>
        <p:nvSpPr>
          <p:cNvPr id="4" name="TextBox 3">
            <a:extLst>
              <a:ext uri="{FF2B5EF4-FFF2-40B4-BE49-F238E27FC236}">
                <a16:creationId xmlns:a16="http://schemas.microsoft.com/office/drawing/2014/main" id="{1DB4156B-BF30-2541-A34C-FF5815817DD6}"/>
              </a:ext>
            </a:extLst>
          </p:cNvPr>
          <p:cNvSpPr txBox="1"/>
          <p:nvPr/>
        </p:nvSpPr>
        <p:spPr>
          <a:xfrm>
            <a:off x="1915570" y="1252715"/>
            <a:ext cx="9647128" cy="1351588"/>
          </a:xfrm>
          <a:prstGeom prst="rect">
            <a:avLst/>
          </a:prstGeom>
          <a:noFill/>
        </p:spPr>
        <p:txBody>
          <a:bodyPr wrap="square" rtlCol="0">
            <a:spAutoFit/>
          </a:bodyPr>
          <a:lstStyle/>
          <a:p>
            <a:pPr algn="just">
              <a:lnSpc>
                <a:spcPct val="150000"/>
              </a:lnSpc>
            </a:pPr>
            <a:r>
              <a:rPr lang="en-US" sz="1400" dirty="0">
                <a:latin typeface="Helvetica Light" panose="020B0403020202020204" pitchFamily="34" charset="0"/>
              </a:rPr>
              <a:t>This statistical work is typically performed on a minimum of 30 samples, and the </a:t>
            </a:r>
            <a:r>
              <a:rPr lang="en-US" sz="1400" dirty="0" err="1">
                <a:latin typeface="Helvetica Light" panose="020B0403020202020204" pitchFamily="34" charset="0"/>
              </a:rPr>
              <a:t>CpK</a:t>
            </a:r>
            <a:r>
              <a:rPr lang="en-US" sz="1400" dirty="0">
                <a:latin typeface="Helvetica Light" panose="020B0403020202020204" pitchFamily="34" charset="0"/>
              </a:rPr>
              <a:t> is calculated from this data set. At </a:t>
            </a:r>
            <a:r>
              <a:rPr lang="en-US" sz="1400" dirty="0" err="1">
                <a:latin typeface="Helvetica Light" panose="020B0403020202020204" pitchFamily="34" charset="0"/>
              </a:rPr>
              <a:t>SiMEDEx</a:t>
            </a:r>
            <a:r>
              <a:rPr lang="en-US" sz="1400" dirty="0">
                <a:latin typeface="Helvetica Light" panose="020B0403020202020204" pitchFamily="34" charset="0"/>
              </a:rPr>
              <a:t>, a report summarizing the findings is presented to the customer showing that the process meets the minimum </a:t>
            </a:r>
            <a:r>
              <a:rPr lang="en-US" sz="1400" dirty="0" err="1">
                <a:latin typeface="Helvetica Light" panose="020B0403020202020204" pitchFamily="34" charset="0"/>
              </a:rPr>
              <a:t>CpK</a:t>
            </a:r>
            <a:r>
              <a:rPr lang="en-US" sz="1400" dirty="0">
                <a:latin typeface="Helvetica Light" panose="020B0403020202020204" pitchFamily="34" charset="0"/>
              </a:rPr>
              <a:t> requirements and is routed with for appropriate signatures.</a:t>
            </a:r>
          </a:p>
          <a:p>
            <a:pPr algn="just">
              <a:lnSpc>
                <a:spcPct val="150000"/>
              </a:lnSpc>
            </a:pPr>
            <a:endParaRPr lang="en-US" sz="1400" dirty="0"/>
          </a:p>
        </p:txBody>
      </p:sp>
      <p:pic>
        <p:nvPicPr>
          <p:cNvPr id="20" name="Picture 19" descr="A picture containing text, clock&#10;&#10;Description automatically generated">
            <a:extLst>
              <a:ext uri="{FF2B5EF4-FFF2-40B4-BE49-F238E27FC236}">
                <a16:creationId xmlns:a16="http://schemas.microsoft.com/office/drawing/2014/main" id="{130A8DE1-765A-E349-A7E5-635CA154A241}"/>
              </a:ext>
            </a:extLst>
          </p:cNvPr>
          <p:cNvPicPr>
            <a:picLocks noChangeAspect="1"/>
          </p:cNvPicPr>
          <p:nvPr/>
        </p:nvPicPr>
        <p:blipFill>
          <a:blip r:embed="rId7"/>
          <a:stretch>
            <a:fillRect/>
          </a:stretch>
        </p:blipFill>
        <p:spPr>
          <a:xfrm>
            <a:off x="10131930" y="6117131"/>
            <a:ext cx="1419034" cy="493758"/>
          </a:xfrm>
          <a:prstGeom prst="rect">
            <a:avLst/>
          </a:prstGeom>
        </p:spPr>
      </p:pic>
      <p:sp>
        <p:nvSpPr>
          <p:cNvPr id="2" name="TextBox 1">
            <a:extLst>
              <a:ext uri="{FF2B5EF4-FFF2-40B4-BE49-F238E27FC236}">
                <a16:creationId xmlns:a16="http://schemas.microsoft.com/office/drawing/2014/main" id="{B032CBC9-2D39-20F0-4994-EFB4AACB4B7D}"/>
              </a:ext>
            </a:extLst>
          </p:cNvPr>
          <p:cNvSpPr txBox="1"/>
          <p:nvPr/>
        </p:nvSpPr>
        <p:spPr>
          <a:xfrm>
            <a:off x="4343401" y="562358"/>
            <a:ext cx="7302428" cy="400110"/>
          </a:xfrm>
          <a:prstGeom prst="rect">
            <a:avLst/>
          </a:prstGeom>
          <a:noFill/>
        </p:spPr>
        <p:txBody>
          <a:bodyPr wrap="square" rtlCol="0">
            <a:spAutoFit/>
          </a:bodyPr>
          <a:lstStyle/>
          <a:p>
            <a:pPr algn="r"/>
            <a:r>
              <a:rPr lang="en-US" sz="2000" spc="300" dirty="0">
                <a:latin typeface="DIN Condensed" pitchFamily="2" charset="0"/>
              </a:rPr>
              <a:t>SIGNATURES AND DATA OF EXTRUDED SILICONE TUBING</a:t>
            </a:r>
            <a:endParaRPr lang="en-US" sz="2000" spc="930" dirty="0">
              <a:latin typeface="DIN Condensed" pitchFamily="2" charset="0"/>
            </a:endParaRPr>
          </a:p>
        </p:txBody>
      </p:sp>
      <p:sp>
        <p:nvSpPr>
          <p:cNvPr id="3" name="TextBox 2">
            <a:extLst>
              <a:ext uri="{FF2B5EF4-FFF2-40B4-BE49-F238E27FC236}">
                <a16:creationId xmlns:a16="http://schemas.microsoft.com/office/drawing/2014/main" id="{62588D29-0FB3-92D6-8BF6-8E9D192F1173}"/>
              </a:ext>
            </a:extLst>
          </p:cNvPr>
          <p:cNvSpPr txBox="1"/>
          <p:nvPr/>
        </p:nvSpPr>
        <p:spPr>
          <a:xfrm>
            <a:off x="4285396" y="6131427"/>
            <a:ext cx="5587138" cy="261610"/>
          </a:xfrm>
          <a:prstGeom prst="rect">
            <a:avLst/>
          </a:prstGeom>
          <a:noFill/>
        </p:spPr>
        <p:txBody>
          <a:bodyPr wrap="square" rtlCol="0">
            <a:spAutoFit/>
          </a:bodyPr>
          <a:lstStyle/>
          <a:p>
            <a:pPr algn="r"/>
            <a:r>
              <a:rPr lang="en-US" sz="1100" dirty="0">
                <a:effectLst/>
                <a:latin typeface="Helvetica Light" panose="020B0403020202020204" pitchFamily="34" charset="0"/>
              </a:rPr>
              <a:t>3020 Propeller Dr., Suite 101, Paso Robles, California 93446 USA.   </a:t>
            </a:r>
            <a:r>
              <a:rPr lang="en-US" sz="1100" b="1" dirty="0">
                <a:effectLst/>
                <a:latin typeface="Helvetica Light" panose="020B0403020202020204" pitchFamily="34" charset="0"/>
              </a:rPr>
              <a:t>805-610-6444</a:t>
            </a:r>
            <a:endParaRPr lang="en-US" sz="1100" b="1" dirty="0">
              <a:latin typeface="Helvetica Light" panose="020B0403020202020204" pitchFamily="34" charset="0"/>
            </a:endParaRPr>
          </a:p>
        </p:txBody>
      </p:sp>
      <p:sp>
        <p:nvSpPr>
          <p:cNvPr id="5" name="TextBox 4">
            <a:hlinkClick r:id="rId8"/>
            <a:extLst>
              <a:ext uri="{FF2B5EF4-FFF2-40B4-BE49-F238E27FC236}">
                <a16:creationId xmlns:a16="http://schemas.microsoft.com/office/drawing/2014/main" id="{EB336BC0-1694-B712-51D1-D427AD021FC8}"/>
              </a:ext>
            </a:extLst>
          </p:cNvPr>
          <p:cNvSpPr txBox="1"/>
          <p:nvPr/>
        </p:nvSpPr>
        <p:spPr>
          <a:xfrm>
            <a:off x="4344772" y="6333890"/>
            <a:ext cx="5587138" cy="276999"/>
          </a:xfrm>
          <a:prstGeom prst="rect">
            <a:avLst/>
          </a:prstGeom>
          <a:noFill/>
        </p:spPr>
        <p:txBody>
          <a:bodyPr wrap="square" rtlCol="0">
            <a:spAutoFit/>
          </a:bodyPr>
          <a:lstStyle/>
          <a:p>
            <a:r>
              <a:rPr lang="en-US" sz="1200" dirty="0">
                <a:latin typeface="Helvetica Light" panose="020B0403020202020204" pitchFamily="34" charset="0"/>
              </a:rPr>
              <a:t>Article: </a:t>
            </a:r>
            <a:r>
              <a:rPr lang="en-US" sz="1200" dirty="0">
                <a:latin typeface="Helvetica Light" panose="020B0403020202020204" pitchFamily="34" charset="0"/>
                <a:hlinkClick r:id="rId9"/>
              </a:rPr>
              <a:t>www.medicaldesignbriefs.com</a:t>
            </a:r>
            <a:r>
              <a:rPr lang="en-US" sz="1200" dirty="0">
                <a:latin typeface="Helvetica Light" panose="020B0403020202020204" pitchFamily="34" charset="0"/>
              </a:rPr>
              <a:t>.    2022 </a:t>
            </a:r>
            <a:r>
              <a:rPr lang="en-US" sz="1050" i="1" dirty="0">
                <a:solidFill>
                  <a:srgbClr val="212529"/>
                </a:solidFill>
                <a:effectLst/>
                <a:latin typeface="Helvetica Light Oblique" panose="020B0403020202020204" pitchFamily="34" charset="0"/>
              </a:rPr>
              <a:t>Paul </a:t>
            </a:r>
            <a:r>
              <a:rPr lang="en-US" sz="1050" i="1" dirty="0" err="1">
                <a:solidFill>
                  <a:srgbClr val="212529"/>
                </a:solidFill>
                <a:effectLst/>
                <a:latin typeface="Helvetica Light Oblique" panose="020B0403020202020204" pitchFamily="34" charset="0"/>
              </a:rPr>
              <a:t>Mazelin</a:t>
            </a:r>
            <a:r>
              <a:rPr lang="en-US" sz="1050" i="1" dirty="0">
                <a:solidFill>
                  <a:srgbClr val="212529"/>
                </a:solidFill>
                <a:effectLst/>
                <a:latin typeface="Helvetica Light Oblique" panose="020B0403020202020204" pitchFamily="34" charset="0"/>
              </a:rPr>
              <a:t>, President of SiMEDEx</a:t>
            </a:r>
            <a:r>
              <a:rPr lang="en-US" sz="1050" b="0" i="1" dirty="0">
                <a:solidFill>
                  <a:srgbClr val="212529"/>
                </a:solidFill>
                <a:effectLst/>
                <a:latin typeface="Lucida Bright" panose="02040602050505020304" pitchFamily="18" charset="77"/>
              </a:rPr>
              <a:t>.</a:t>
            </a:r>
            <a:endParaRPr lang="en-US" sz="1050" dirty="0"/>
          </a:p>
        </p:txBody>
      </p:sp>
    </p:spTree>
    <p:extLst>
      <p:ext uri="{BB962C8B-B14F-4D97-AF65-F5344CB8AC3E}">
        <p14:creationId xmlns:p14="http://schemas.microsoft.com/office/powerpoint/2010/main" val="1745132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22166</TotalTime>
  <Words>1189</Words>
  <Application>Microsoft Macintosh PowerPoint</Application>
  <PresentationFormat>Widescreen</PresentationFormat>
  <Paragraphs>26</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Calibri Light</vt:lpstr>
      <vt:lpstr>DIN Condensed</vt:lpstr>
      <vt:lpstr>Helvetica</vt:lpstr>
      <vt:lpstr>Helvetica Light</vt:lpstr>
      <vt:lpstr>Helvetica Light Oblique</vt:lpstr>
      <vt:lpstr>Lucida Bright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Liselotte Bjorck-Posson</dc:creator>
  <cp:lastModifiedBy>Liselotte Bjorck-Posson</cp:lastModifiedBy>
  <cp:revision>30</cp:revision>
  <dcterms:created xsi:type="dcterms:W3CDTF">2022-02-26T00:45:52Z</dcterms:created>
  <dcterms:modified xsi:type="dcterms:W3CDTF">2024-03-25T02:43:50Z</dcterms:modified>
</cp:coreProperties>
</file>